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3" r:id="rId3"/>
    <p:sldId id="325" r:id="rId4"/>
    <p:sldId id="259" r:id="rId5"/>
    <p:sldId id="324" r:id="rId6"/>
    <p:sldId id="281" r:id="rId7"/>
    <p:sldId id="307" r:id="rId8"/>
    <p:sldId id="278" r:id="rId9"/>
    <p:sldId id="308" r:id="rId10"/>
    <p:sldId id="294" r:id="rId11"/>
    <p:sldId id="309" r:id="rId12"/>
    <p:sldId id="282" r:id="rId13"/>
    <p:sldId id="310" r:id="rId14"/>
    <p:sldId id="295" r:id="rId15"/>
    <p:sldId id="269" r:id="rId16"/>
    <p:sldId id="311" r:id="rId17"/>
    <p:sldId id="312" r:id="rId18"/>
    <p:sldId id="296" r:id="rId19"/>
    <p:sldId id="279" r:id="rId20"/>
    <p:sldId id="313" r:id="rId21"/>
    <p:sldId id="297" r:id="rId22"/>
    <p:sldId id="314" r:id="rId23"/>
    <p:sldId id="315" r:id="rId24"/>
    <p:sldId id="274" r:id="rId25"/>
    <p:sldId id="275" r:id="rId26"/>
    <p:sldId id="298" r:id="rId27"/>
    <p:sldId id="319" r:id="rId28"/>
    <p:sldId id="316" r:id="rId29"/>
    <p:sldId id="320" r:id="rId30"/>
    <p:sldId id="321" r:id="rId31"/>
    <p:sldId id="317" r:id="rId32"/>
    <p:sldId id="318" r:id="rId33"/>
    <p:sldId id="322" r:id="rId34"/>
    <p:sldId id="262" r:id="rId35"/>
    <p:sldId id="323" r:id="rId3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7" autoAdjust="0"/>
    <p:restoredTop sz="99822" autoAdjust="0"/>
  </p:normalViewPr>
  <p:slideViewPr>
    <p:cSldViewPr>
      <p:cViewPr>
        <p:scale>
          <a:sx n="110" d="100"/>
          <a:sy n="110" d="100"/>
        </p:scale>
        <p:origin x="-330" y="2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Operations with Radical Expressions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10 Lesson 3 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c</a:t>
                </a:r>
                <a:r>
                  <a:rPr lang="en-US" sz="2800" dirty="0" smtClean="0"/>
                  <a:t>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𝟒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𝟏𝟐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𝟓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dirty="0" smtClean="0"/>
                  <a:t>=</a:t>
                </a:r>
                <a:endParaRPr lang="en-US" sz="28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r="-2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05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1</a:t>
                </a:r>
                <a:r>
                  <a:rPr lang="en-US" sz="2800" dirty="0"/>
                  <a:t>: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  <a:endParaRPr lang="en-US" sz="2800" dirty="0"/>
              </a:p>
              <a:p>
                <a:pPr marL="457200" indent="-457200">
                  <a:spcBef>
                    <a:spcPts val="0"/>
                  </a:spcBef>
                  <a:spcAft>
                    <a:spcPts val="600"/>
                  </a:spcAft>
                  <a:buAutoNum type="alphaLcPeriod" startAt="3"/>
                </a:pPr>
                <a14:m>
                  <m:oMath xmlns:m="http://schemas.openxmlformats.org/officeDocument/2006/math">
                    <m:r>
                      <a:rPr lang="en-US" sz="2800" b="1" i="0">
                        <a:latin typeface="Cambria Math"/>
                      </a:rPr>
                      <m:t>𝟒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0">
                            <a:latin typeface="Cambria Math"/>
                          </a:rPr>
                          <m:t>𝐱</m:t>
                        </m:r>
                      </m:e>
                    </m:rad>
                    <m:r>
                      <a:rPr lang="en-US" sz="2800" b="1" i="0">
                        <a:latin typeface="Cambria Math"/>
                      </a:rPr>
                      <m:t>+</m:t>
                    </m:r>
                    <m:r>
                      <a:rPr lang="en-US" sz="2800" b="1" i="0">
                        <a:latin typeface="Cambria Math"/>
                      </a:rPr>
                      <m:t>𝟏𝟐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0">
                            <a:latin typeface="Cambria Math"/>
                          </a:rPr>
                          <m:t>𝐱</m:t>
                        </m:r>
                      </m:e>
                    </m:rad>
                    <m:r>
                      <a:rPr lang="en-US" sz="2800" b="1" i="0">
                        <a:latin typeface="Cambria Math"/>
                      </a:rPr>
                      <m:t>−</m:t>
                    </m:r>
                    <m:r>
                      <a:rPr lang="en-US" sz="2800" b="1" i="0">
                        <a:latin typeface="Cambria Math"/>
                      </a:rPr>
                      <m:t>𝟓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0">
                            <a:latin typeface="Cambria Math"/>
                          </a:rPr>
                          <m:t>𝐱</m:t>
                        </m:r>
                      </m:e>
                    </m:rad>
                  </m:oMath>
                </a14:m>
                <a:r>
                  <a:rPr lang="en-US" sz="2800" b="1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𝟏𝟐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d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dirty="0" smtClean="0"/>
                  <a:t> 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𝟏𝟏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deg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r="-2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67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047750"/>
                <a:ext cx="8382000" cy="3546873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1</a:t>
                </a:r>
                <a:r>
                  <a:rPr lang="en-US" sz="2800" dirty="0"/>
                  <a:t>: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d</a:t>
                </a:r>
                <a:r>
                  <a:rPr lang="en-US" sz="2800" b="1" i="1" dirty="0" smtClean="0"/>
                  <a:t>.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𝒂</m:t>
                        </m:r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  <m:r>
                      <a:rPr lang="en-US" sz="2800" b="1" i="1">
                        <a:latin typeface="Cambria Math"/>
                      </a:rPr>
                      <m:t>𝒃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𝒂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𝒂𝒃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dirty="0" smtClean="0"/>
                  <a:t>=</a:t>
                </a: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047750"/>
                <a:ext cx="8382000" cy="3546873"/>
              </a:xfrm>
              <a:blipFill rotWithShape="1">
                <a:blip r:embed="rId2"/>
                <a:stretch>
                  <a:fillRect l="-1455" t="-15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154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458200" cy="3668701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3000" b="1" dirty="0" smtClean="0"/>
                  <a:t>Sample Problem 1</a:t>
                </a:r>
                <a:r>
                  <a:rPr lang="en-US" sz="3000" dirty="0"/>
                  <a:t>: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3000" dirty="0"/>
                  <a:t>Perform the indicated operations and simplify as completely as possible. Assume that all variables represent positive real numbers</a:t>
                </a:r>
                <a:r>
                  <a:rPr lang="en-US" sz="30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3000" b="1" dirty="0" smtClean="0"/>
                  <a:t>d. </a:t>
                </a:r>
                <a14:m>
                  <m:oMath xmlns:m="http://schemas.openxmlformats.org/officeDocument/2006/math">
                    <m:r>
                      <a:rPr lang="en-US" sz="30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3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3000" b="1" i="1">
                            <a:latin typeface="Cambria Math"/>
                          </a:rPr>
                          <m:t>𝒂</m:t>
                        </m:r>
                        <m:sSup>
                          <m:sSupPr>
                            <m:ctrlPr>
                              <a:rPr lang="en-US" sz="3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0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sz="3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3000" b="1" i="1">
                        <a:latin typeface="Cambria Math"/>
                      </a:rPr>
                      <m:t>−</m:t>
                    </m:r>
                    <m:r>
                      <a:rPr lang="en-US" sz="3000" b="1" i="1">
                        <a:latin typeface="Cambria Math"/>
                      </a:rPr>
                      <m:t>𝟒</m:t>
                    </m:r>
                    <m:r>
                      <a:rPr lang="en-US" sz="3000" b="1" i="1">
                        <a:latin typeface="Cambria Math"/>
                      </a:rPr>
                      <m:t>𝒃</m:t>
                    </m:r>
                    <m:rad>
                      <m:radPr>
                        <m:degHide m:val="on"/>
                        <m:ctrlPr>
                          <a:rPr lang="en-US" sz="3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3000" b="1" i="1">
                            <a:latin typeface="Cambria Math"/>
                          </a:rPr>
                          <m:t>𝒂</m:t>
                        </m:r>
                      </m:e>
                    </m:rad>
                    <m:r>
                      <a:rPr lang="en-US" sz="3000" b="1" i="1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3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3000" b="1" i="1">
                            <a:latin typeface="Cambria Math"/>
                          </a:rPr>
                          <m:t>𝟒</m:t>
                        </m:r>
                        <m:sSup>
                          <m:sSupPr>
                            <m:ctrlPr>
                              <a:rPr lang="en-US" sz="3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000" b="1" i="1">
                                <a:latin typeface="Cambria Math"/>
                              </a:rPr>
                              <m:t>𝒂𝒃</m:t>
                            </m:r>
                          </m:e>
                          <m:sup>
                            <m:r>
                              <a:rPr lang="en-US" sz="3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000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000" b="1" i="1" smtClean="0">
                          <a:latin typeface="Cambria Math"/>
                        </a:rPr>
                        <m:t>    </m:t>
                      </m:r>
                      <m:r>
                        <a:rPr lang="en-US" sz="3000" b="1" i="1">
                          <a:latin typeface="Cambria Math"/>
                        </a:rPr>
                        <m:t>=</m:t>
                      </m:r>
                      <m:r>
                        <a:rPr lang="en-US" sz="3000" b="1" i="1">
                          <a:latin typeface="Cambria Math"/>
                        </a:rPr>
                        <m:t>𝟑</m:t>
                      </m:r>
                      <m:r>
                        <a:rPr lang="en-US" sz="30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30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3000" b="1" i="1"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sz="3000" b="1" i="1">
                          <a:latin typeface="Cambria Math"/>
                        </a:rPr>
                        <m:t> −</m:t>
                      </m:r>
                      <m:r>
                        <a:rPr lang="en-US" sz="3000" b="1" i="1">
                          <a:latin typeface="Cambria Math"/>
                        </a:rPr>
                        <m:t>𝟒</m:t>
                      </m:r>
                      <m:r>
                        <a:rPr lang="en-US" sz="30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30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3000" b="1" i="1"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sz="3000" b="1" i="1">
                          <a:latin typeface="Cambria Math"/>
                        </a:rPr>
                        <m:t>+</m:t>
                      </m:r>
                      <m:r>
                        <a:rPr lang="en-US" sz="3000" b="1" i="1">
                          <a:latin typeface="Cambria Math"/>
                        </a:rPr>
                        <m:t>𝟐</m:t>
                      </m:r>
                      <m:r>
                        <a:rPr lang="en-US" sz="30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30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3000" b="1" i="1"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sz="30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30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3000" b="1" dirty="0" smtClean="0"/>
                  <a:t>    </a:t>
                </a:r>
                <a14:m>
                  <m:oMath xmlns:m="http://schemas.openxmlformats.org/officeDocument/2006/math">
                    <m:r>
                      <a:rPr lang="en-US" sz="3000" b="1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3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3000" b="1" i="1">
                            <a:latin typeface="Cambria Math"/>
                          </a:rPr>
                          <m:t>𝟑</m:t>
                        </m:r>
                        <m:r>
                          <a:rPr lang="en-US" sz="3000" b="1" i="1">
                            <a:latin typeface="Cambria Math"/>
                          </a:rPr>
                          <m:t>𝒃</m:t>
                        </m:r>
                        <m:r>
                          <a:rPr lang="en-US" sz="3000" b="1" i="1">
                            <a:latin typeface="Cambria Math"/>
                          </a:rPr>
                          <m:t>−</m:t>
                        </m:r>
                        <m:r>
                          <a:rPr lang="en-US" sz="3000" b="1" i="1">
                            <a:latin typeface="Cambria Math"/>
                          </a:rPr>
                          <m:t>𝟒</m:t>
                        </m:r>
                        <m:r>
                          <a:rPr lang="en-US" sz="3000" b="1" i="1">
                            <a:latin typeface="Cambria Math"/>
                          </a:rPr>
                          <m:t>𝒃</m:t>
                        </m:r>
                        <m:r>
                          <a:rPr lang="en-US" sz="3000" b="1" i="1">
                            <a:latin typeface="Cambria Math"/>
                          </a:rPr>
                          <m:t>+</m:t>
                        </m:r>
                        <m:r>
                          <a:rPr lang="en-US" sz="3000" b="1" i="1">
                            <a:latin typeface="Cambria Math"/>
                          </a:rPr>
                          <m:t>𝟐</m:t>
                        </m:r>
                        <m:r>
                          <a:rPr lang="en-US" sz="3000" b="1" i="1">
                            <a:latin typeface="Cambria Math"/>
                          </a:rPr>
                          <m:t>𝒃</m:t>
                        </m:r>
                      </m:e>
                    </m:d>
                    <m:rad>
                      <m:radPr>
                        <m:degHide m:val="on"/>
                        <m:ctrlPr>
                          <a:rPr lang="en-US" sz="3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3000" b="1" i="1">
                            <a:latin typeface="Cambria Math"/>
                          </a:rPr>
                          <m:t>𝒂</m:t>
                        </m:r>
                        <m:r>
                          <a:rPr lang="en-US" sz="3000" b="1" i="1" smtClean="0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sz="3000" b="0" i="0" smtClean="0">
                        <a:latin typeface="Cambria Math"/>
                      </a:rPr>
                      <m:t>=</m:t>
                    </m:r>
                  </m:oMath>
                </a14:m>
                <a:endParaRPr lang="en-US" sz="30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000" b="1" i="1" smtClean="0">
                          <a:latin typeface="Cambria Math"/>
                        </a:rPr>
                        <m:t>    </m:t>
                      </m:r>
                      <m:r>
                        <a:rPr lang="en-US" sz="3000" b="1" i="1">
                          <a:latin typeface="Cambria Math"/>
                        </a:rPr>
                        <m:t>=</m:t>
                      </m:r>
                      <m:r>
                        <a:rPr lang="en-US" sz="30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30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3000" b="1" i="1">
                              <a:latin typeface="Cambria Math"/>
                            </a:rPr>
                            <m:t>𝒂</m:t>
                          </m:r>
                        </m:e>
                      </m:rad>
                    </m:oMath>
                  </m:oMathPara>
                </a14:m>
                <a:endParaRPr lang="en-US" sz="3000" dirty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458200" cy="3668701"/>
              </a:xfrm>
              <a:blipFill rotWithShape="1">
                <a:blip r:embed="rId2"/>
                <a:stretch>
                  <a:fillRect l="-1514" t="-3654" b="-11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619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u="sng" dirty="0"/>
              <a:t>Multiplication of Radical Expressions </a:t>
            </a:r>
            <a:endParaRPr lang="en-US" sz="2800" dirty="0"/>
          </a:p>
          <a:p>
            <a:pPr marL="0" indent="0" algn="ctr">
              <a:buNone/>
            </a:pPr>
            <a:r>
              <a:rPr lang="en-US" sz="2800" dirty="0"/>
              <a:t>To multiply radical expressions, just multiply using the same rules as multiplying polynomials, (Distributive Property, FOIL and Exponent Rules) except NEVER multiply values outside the radical times values inside the radical.</a:t>
            </a:r>
          </a:p>
          <a:p>
            <a:pPr marL="0" indent="0" algn="ctr">
              <a:buNone/>
            </a:pPr>
            <a:endParaRPr lang="en-US" sz="2800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309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a</a:t>
                </a:r>
                <a:r>
                  <a:rPr lang="en-US" sz="2800" b="1" i="1" dirty="0" smtClean="0"/>
                  <a:t>.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e>
                    </m:rad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𝟕</m:t>
                            </m:r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𝟔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e>
                    </m:d>
                    <m:r>
                      <a:rPr lang="en-US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  <a:blipFill rotWithShape="1">
                <a:blip r:embed="rId2"/>
                <a:stretch>
                  <a:fillRect l="-1474" t="-1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2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14:m>
                  <m:oMath xmlns:m="http://schemas.openxmlformats.org/officeDocument/2006/math">
                    <m:r>
                      <a:rPr lang="en-US" sz="2800" b="1" i="0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latin typeface="Cambria Math"/>
                          </a:rPr>
                          <m:t>𝟑</m:t>
                        </m:r>
                      </m:e>
                    </m:rad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0">
                                <a:latin typeface="Cambria Math"/>
                              </a:rPr>
                              <m:t>𝟕</m:t>
                            </m:r>
                          </m:e>
                        </m:rad>
                        <m:r>
                          <a:rPr lang="en-US" sz="2800" b="1" i="0">
                            <a:latin typeface="Cambria Math"/>
                          </a:rPr>
                          <m:t>−</m:t>
                        </m:r>
                        <m:r>
                          <a:rPr lang="en-US" sz="2800" b="1" i="0">
                            <a:latin typeface="Cambria Math"/>
                          </a:rPr>
                          <m:t>𝟔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0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e>
                    </m:d>
                    <m:r>
                      <a:rPr lang="en-US" sz="2800" b="1" i="0" smtClean="0">
                        <a:latin typeface="Cambria Math"/>
                      </a:rPr>
                      <m:t>=</m:t>
                    </m:r>
                  </m:oMath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𝟕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  <m:r>
                      <a:rPr lang="en-US" sz="2800" b="1" i="1">
                        <a:latin typeface="Cambria Math"/>
                      </a:rPr>
                      <m:t>∗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sz="2800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 </a:t>
                </a:r>
                <a:r>
                  <a:rPr lang="en-US" sz="2800" dirty="0" smtClean="0"/>
                  <a:t>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𝟐𝟏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𝟏𝟐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𝟏𝟓</m:t>
                        </m:r>
                      </m:e>
                    </m:rad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  <a:blipFill rotWithShape="1">
                <a:blip r:embed="rId2"/>
                <a:stretch>
                  <a:fillRect l="-1474" t="-1533" b="-13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81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b</a:t>
                </a:r>
                <a:r>
                  <a:rPr lang="en-US" sz="2800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e>
                    </m:d>
                    <m:r>
                      <a:rPr lang="en-US" sz="2800" b="1" i="1">
                        <a:latin typeface="Cambria Math"/>
                      </a:rPr>
                      <m:t>∗</m:t>
                    </m:r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e>
                    </m:d>
                    <m:r>
                      <a:rPr lang="en-US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98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b.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e>
                    </m:d>
                    <m:r>
                      <a:rPr lang="en-US" sz="2800" b="1" i="1">
                        <a:latin typeface="Cambria Math"/>
                      </a:rPr>
                      <m:t>∗</m:t>
                    </m:r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e>
                    </m:d>
                    <m:r>
                      <a:rPr lang="en-US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>
                  <a:latin typeface="Cambria Math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𝟔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𝟔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𝟏𝟓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=−</m:t>
                      </m:r>
                      <m:r>
                        <a:rPr lang="en-US" sz="2800" b="1" i="1">
                          <a:latin typeface="Cambria Math"/>
                        </a:rPr>
                        <m:t>𝟗</m:t>
                      </m:r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𝟓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</m:e>
                      </m:rad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 b="-194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88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c</a:t>
                </a:r>
                <a:r>
                  <a:rPr lang="en-US" sz="2800" b="1" i="1" dirty="0" smtClean="0"/>
                  <a:t>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𝟐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𝟏𝟐</m:t>
                        </m:r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</m:e>
                    </m:d>
                    <m:r>
                      <a:rPr lang="en-US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 smtClean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4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Radical Expressions and Equations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lvl="0"/>
            <a:r>
              <a:rPr lang="en-US" sz="2400" dirty="0" smtClean="0"/>
              <a:t>Work with radicals and integer exponents.</a:t>
            </a:r>
          </a:p>
          <a:p>
            <a:r>
              <a:rPr lang="en-US" sz="2400" dirty="0" smtClean="0"/>
              <a:t>Use square root and cube root symbols to represent solutions to equations of the form x2 = p and x3 = p, where p is a positive rational number. Evaluate square roots of small perfect squares and cube roots of small perfect cubes.</a:t>
            </a:r>
          </a:p>
          <a:p>
            <a:r>
              <a:rPr lang="en-US" sz="2400" dirty="0" smtClean="0"/>
              <a:t>Rewrite expressions involving radicals and rational exponents using the properties of exponents.	</a:t>
            </a: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c</a:t>
                </a:r>
                <a:r>
                  <a:rPr lang="en-US" sz="2800" b="1" i="1" dirty="0" smtClean="0"/>
                  <a:t>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𝟐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𝟏𝟐</m:t>
                        </m:r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</m:e>
                    </m:d>
                    <m:r>
                      <a:rPr lang="en-US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𝟐𝟒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>
                          <a:rPr lang="en-US" sz="2800" b="1" i="1">
                            <a:latin typeface="Cambria Math"/>
                          </a:rPr>
                          <m:t>∗</m:t>
                        </m:r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/>
                          </a:rPr>
                          <m:t>=</m:t>
                        </m:r>
                      </m:e>
                    </m:rad>
                  </m:oMath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     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𝟐𝟒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𝟖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𝟔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     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𝟐𝟒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𝟖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 smtClean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 b="-370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360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9379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d</a:t>
                </a:r>
                <a:r>
                  <a:rPr lang="en-US" sz="2400" b="1" i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e>
                    </m:d>
                    <m:r>
                      <a:rPr lang="en-US" sz="2800" b="1" i="1">
                        <a:latin typeface="Cambria Math"/>
                      </a:rPr>
                      <m:t>∗</m:t>
                    </m:r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e>
                    </m:d>
                    <m:r>
                      <a:rPr lang="en-US" sz="28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9379"/>
                <a:ext cx="8686800" cy="4114800"/>
              </a:xfrm>
              <a:blipFill rotWithShape="1">
                <a:blip r:embed="rId2"/>
                <a:stretch>
                  <a:fillRect l="-1474" t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2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d</a:t>
                </a:r>
                <a:r>
                  <a:rPr lang="en-US" sz="2400" b="1" i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e>
                    </m:d>
                    <m:r>
                      <a:rPr lang="en-US" sz="2400" b="1" i="1">
                        <a:latin typeface="Cambria Math"/>
                      </a:rPr>
                      <m:t>∗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e>
                    </m:d>
                    <m:r>
                      <a:rPr lang="en-US" sz="2400" b="1" i="1" smtClean="0">
                        <a:latin typeface="Cambria Math"/>
                      </a:rPr>
                      <m:t>=</m:t>
                    </m:r>
                  </m:oMath>
                </a14:m>
                <a:endParaRPr lang="en-US" sz="24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 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sz="2400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474" t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95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e</a:t>
                </a:r>
                <a:r>
                  <a:rPr lang="en-US" sz="2800" b="1" i="1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  </m:t>
                        </m:r>
                        <m:d>
                          <m: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𝟑</m:t>
                                </m:r>
                              </m:e>
                            </m:rad>
                            <m:r>
                              <a:rPr lang="en-US" sz="2800" b="1" i="1">
                                <a:latin typeface="Cambria Math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𝟔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i="1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474" t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2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e</a:t>
                </a:r>
                <a:r>
                  <a:rPr lang="en-US" sz="2800" b="1" i="1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  <m:d>
                          <m: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𝟑</m:t>
                                </m:r>
                              </m:e>
                            </m:rad>
                            <m:r>
                              <a:rPr lang="en-US" sz="2800" b="1" i="1">
                                <a:latin typeface="Cambria Math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𝟔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i="1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e>
                          </m:rad>
                          <m:r>
                            <a:rPr lang="en-US" sz="28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𝟔</m:t>
                              </m:r>
                            </m:e>
                          </m:rad>
                        </m:e>
                      </m: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d>
                        <m: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e>
                          </m:rad>
                          <m:r>
                            <a:rPr lang="en-US" sz="28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𝟔</m:t>
                              </m:r>
                            </m:e>
                          </m:rad>
                        </m:e>
                      </m:d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e>
                      </m:rad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𝟒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𝟒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𝟏𝟖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𝟔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𝟏𝟐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𝟏𝟐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𝟔</m:t>
                      </m:r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𝟏𝟖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𝟏𝟐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263" t="-2222" b="-17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143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23950"/>
            <a:ext cx="8686800" cy="37338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en-US" sz="2800" dirty="0" smtClean="0"/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en-US" sz="2800" dirty="0"/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 smtClean="0"/>
              <a:t>When </a:t>
            </a:r>
            <a:r>
              <a:rPr lang="en-US" sz="2800" dirty="0"/>
              <a:t>multiplying radicals with different indexes, change to rational exponents first, find a common denominator in order to add the exponents, then rewrite in radical notation.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1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457200" indent="-457200">
                  <a:buAutoNum type="alphaLcPeriod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∗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𝟐𝟓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/>
                  <a:t> </a:t>
                </a:r>
                <a:r>
                  <a:rPr lang="en-US" sz="2800" dirty="0" smtClean="0"/>
                  <a:t>    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26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457200" indent="-457200">
                  <a:buAutoNum type="alphaLcPeriod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∗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𝟐𝟓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/>
                  <a:t> </a:t>
                </a:r>
                <a:r>
                  <a:rPr lang="en-US" sz="2800" dirty="0" smtClean="0"/>
                  <a:t>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∗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𝟐𝟓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∗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∗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∗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𝟐𝟓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∗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∗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∗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𝟐𝟓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     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𝟐𝟓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 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𝟔</m:t>
                              </m:r>
                            </m:sup>
                          </m:sSup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800" b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     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𝟓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b="-15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9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 smtClean="0"/>
                  <a:t>b</a:t>
                </a:r>
                <a:r>
                  <a:rPr lang="en-US" sz="2800" b="1" i="1" dirty="0" smtClean="0"/>
                  <a:t>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∗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67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3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 smtClean="0"/>
                  <a:t>b</a:t>
                </a:r>
                <a:r>
                  <a:rPr lang="en-US" sz="2800" b="1" i="1" dirty="0" smtClean="0"/>
                  <a:t>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∗</m:t>
                    </m:r>
                    <m:rad>
                      <m:radPr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=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∗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∗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∗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∗</m:t>
                              </m:r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𝟏𝟓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sSup>
                        <m:sSup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𝟏𝟓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𝟓</m:t>
                              </m:r>
                            </m:sup>
                          </m:sSup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 </m:t>
                      </m:r>
                      <m:rad>
                        <m:rad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𝟏𝟓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𝟖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b="-12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03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Radical Expressions and Equations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Key </a:t>
            </a:r>
            <a:r>
              <a:rPr lang="en-US" sz="2800" b="1" dirty="0">
                <a:solidFill>
                  <a:srgbClr val="0070C0"/>
                </a:solidFill>
              </a:rPr>
              <a:t>Vocabulary</a:t>
            </a:r>
            <a:r>
              <a:rPr lang="en-US" sz="2800" b="1" dirty="0" smtClean="0">
                <a:solidFill>
                  <a:srgbClr val="0070C0"/>
                </a:solidFill>
              </a:rPr>
              <a:t>:</a:t>
            </a:r>
          </a:p>
          <a:p>
            <a:pPr algn="ctr"/>
            <a:r>
              <a:rPr lang="en-US" sz="2800" dirty="0"/>
              <a:t>Adding and </a:t>
            </a:r>
            <a:r>
              <a:rPr lang="en-US" sz="2800" dirty="0" smtClean="0"/>
              <a:t>Subtracting</a:t>
            </a:r>
          </a:p>
          <a:p>
            <a:pPr algn="ctr"/>
            <a:r>
              <a:rPr lang="en-US" sz="2800" dirty="0"/>
              <a:t>Multiplication</a:t>
            </a:r>
            <a:r>
              <a:rPr lang="en-US" sz="2800" dirty="0" smtClean="0"/>
              <a:t> </a:t>
            </a:r>
          </a:p>
          <a:p>
            <a:pPr algn="ctr"/>
            <a:r>
              <a:rPr lang="en-US" sz="2800" dirty="0" smtClean="0"/>
              <a:t>Radical </a:t>
            </a:r>
            <a:r>
              <a:rPr lang="en-US" sz="2800" dirty="0"/>
              <a:t>Expressions</a:t>
            </a:r>
          </a:p>
          <a:p>
            <a:pPr algn="ctr"/>
            <a:r>
              <a:rPr lang="en-US" sz="2800" dirty="0"/>
              <a:t>Dividing Radical Expressions </a:t>
            </a:r>
          </a:p>
          <a:p>
            <a:pPr marL="0" indent="0" algn="ctr"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57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800" b="1" u="sng" dirty="0"/>
                  <a:t>Dividing Radical Expressions </a:t>
                </a:r>
                <a:endParaRPr lang="en-US" sz="2800" b="1" u="sng" dirty="0" smtClean="0"/>
              </a:p>
              <a:p>
                <a:pPr marL="0" indent="0" algn="ctr">
                  <a:buNone/>
                </a:pPr>
                <a:r>
                  <a:rPr lang="en-US" sz="2800" b="1" u="sng" dirty="0" smtClean="0"/>
                  <a:t>(</a:t>
                </a:r>
                <a:r>
                  <a:rPr lang="en-US" sz="2800" b="1" u="sng" dirty="0"/>
                  <a:t>Rationalizing the Denominator)</a:t>
                </a:r>
                <a:endParaRPr lang="en-US" sz="2800" dirty="0"/>
              </a:p>
              <a:p>
                <a:pPr marL="0" indent="0">
                  <a:buNone/>
                </a:pPr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800" b="1" dirty="0" smtClean="0"/>
                  <a:t>Sample </a:t>
                </a:r>
                <a:r>
                  <a:rPr lang="en-US" sz="2800" b="1" dirty="0"/>
                  <a:t>Problem </a:t>
                </a:r>
                <a:r>
                  <a:rPr lang="en-US" sz="2800" b="1" dirty="0" smtClean="0"/>
                  <a:t>4</a:t>
                </a:r>
                <a:r>
                  <a:rPr lang="en-US" sz="2800" dirty="0" smtClean="0"/>
                  <a:t>: </a:t>
                </a:r>
                <a:r>
                  <a:rPr lang="en-US" sz="2800" dirty="0"/>
                  <a:t>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 smtClean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b="-14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8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800" b="1" dirty="0" smtClean="0"/>
                  <a:t>Sample </a:t>
                </a:r>
                <a:r>
                  <a:rPr lang="en-US" sz="2800" b="1" dirty="0"/>
                  <a:t>Problem </a:t>
                </a:r>
                <a:r>
                  <a:rPr lang="en-US" sz="2800" b="1" dirty="0" smtClean="0"/>
                  <a:t>4</a:t>
                </a:r>
                <a:r>
                  <a:rPr lang="en-US" sz="2800" dirty="0" smtClean="0"/>
                  <a:t>: </a:t>
                </a:r>
                <a:r>
                  <a:rPr lang="en-US" sz="2800" dirty="0"/>
                  <a:t>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a</a:t>
                </a:r>
                <a:r>
                  <a:rPr lang="en-US" sz="2800" b="1" dirty="0" smtClean="0"/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3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67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</a:t>
                </a:r>
                <a:r>
                  <a:rPr lang="en-US" sz="2800" b="1" dirty="0" smtClean="0"/>
                  <a:t>4</a:t>
                </a:r>
                <a:r>
                  <a:rPr lang="en-US" sz="2800" dirty="0" smtClean="0"/>
                  <a:t>: </a:t>
                </a:r>
                <a:r>
                  <a:rPr lang="en-US" sz="2800" dirty="0"/>
                  <a:t>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b</a:t>
                </a:r>
                <a:r>
                  <a:rPr lang="en-US" sz="2800" b="1" i="1" dirty="0"/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𝒚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800" b="1" i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b="-2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67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</a:t>
                </a:r>
                <a:r>
                  <a:rPr lang="en-US" sz="2800" b="1" dirty="0" smtClean="0"/>
                  <a:t>4</a:t>
                </a:r>
                <a:r>
                  <a:rPr lang="en-US" sz="2800" dirty="0" smtClean="0"/>
                  <a:t>: </a:t>
                </a:r>
                <a:r>
                  <a:rPr lang="en-US" sz="2800" dirty="0"/>
                  <a:t>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b</a:t>
                </a:r>
                <a:r>
                  <a:rPr lang="en-US" sz="2800" b="1" i="1" dirty="0"/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𝒚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𝒚</m:t>
                              </m:r>
                            </m:e>
                          </m:rad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800" b="1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num>
                        <m:den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800" b="1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num>
                        <m:den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800" b="1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𝟑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𝟑</m:t>
                          </m:r>
                          <m:rad>
                            <m:radPr>
                              <m:ctrlPr>
                                <a:rPr lang="en-US" sz="2800" b="1" i="1"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𝒚</m:t>
                          </m:r>
                        </m:den>
                      </m:f>
                    </m:oMath>
                  </m:oMathPara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468" b="-18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9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71550"/>
                <a:ext cx="8686800" cy="4049366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4</a:t>
                </a:r>
                <a:r>
                  <a:rPr lang="en-US" sz="2800" dirty="0"/>
                  <a:t>: Perform the indicated operations and simplify as completely as possible. Assume that all variables represent positive real numbers.</a:t>
                </a:r>
              </a:p>
              <a:p>
                <a:pPr marL="514350" indent="-514350">
                  <a:buAutoNum type="alphaLcPeriod" startAt="3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i="1" dirty="0" smtClean="0"/>
              </a:p>
              <a:p>
                <a:pPr marL="0" indent="0">
                  <a:buNone/>
                </a:pPr>
                <a:endParaRPr lang="en-US" sz="2400" b="1" i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71550"/>
                <a:ext cx="8686800" cy="4049366"/>
              </a:xfrm>
              <a:blipFill rotWithShape="1">
                <a:blip r:embed="rId2"/>
                <a:stretch>
                  <a:fillRect l="-1474" t="-1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71550"/>
                <a:ext cx="8686800" cy="4049366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/>
                  <a:t>Sample Problem 4</a:t>
                </a:r>
                <a:r>
                  <a:rPr lang="en-US" sz="2400" dirty="0"/>
                  <a:t>: Perform the indicated operations and simplify as completely as possible. Assume that all variables represent positive real numbers.</a:t>
                </a:r>
              </a:p>
              <a:p>
                <a:pPr marL="514350" indent="-514350">
                  <a:buAutoNum type="alphaLcPeriod" startAt="3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  <m:r>
                            <a:rPr lang="en-US" sz="2400" b="1" i="1">
                              <a:latin typeface="Cambria Math"/>
                            </a:rPr>
                            <m:t>∗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400" b="1" i="1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400" b="1" i="1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rad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∗(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)</m:t>
                              </m:r>
                            </m:e>
                          </m:rad>
                        </m:den>
                      </m:f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i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71550"/>
                <a:ext cx="8686800" cy="4049366"/>
              </a:xfrm>
              <a:blipFill rotWithShape="1">
                <a:blip r:embed="rId2"/>
                <a:stretch>
                  <a:fillRect l="-1123" t="-1203" r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1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8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71550"/>
            <a:ext cx="8686800" cy="40260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u="sng" dirty="0"/>
              <a:t>Adding and Subtracting Radical </a:t>
            </a:r>
            <a:r>
              <a:rPr lang="en-US" sz="2800" b="1" u="sng" dirty="0" smtClean="0"/>
              <a:t>Expressions</a:t>
            </a:r>
          </a:p>
          <a:p>
            <a:pPr marL="0" indent="0" algn="ctr">
              <a:buNone/>
            </a:pPr>
            <a:endParaRPr lang="en-US" sz="2800" b="1" u="sng" dirty="0"/>
          </a:p>
          <a:p>
            <a:pPr algn="ctr"/>
            <a:r>
              <a:rPr lang="en-US" sz="2800" dirty="0" smtClean="0"/>
              <a:t>Only </a:t>
            </a:r>
            <a:r>
              <a:rPr lang="en-US" sz="2800" dirty="0"/>
              <a:t>radicals with the same index and same radicand (like radicals) can be combined by addition or subtraction. </a:t>
            </a:r>
          </a:p>
          <a:p>
            <a:pPr marL="0" lvl="0" indent="0">
              <a:buNone/>
            </a:pPr>
            <a:endParaRPr lang="en-US" sz="28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Operations with Radical Expressions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u="sng" dirty="0"/>
              <a:t>Adding and Subtracting Radical </a:t>
            </a:r>
            <a:r>
              <a:rPr lang="en-US" b="1" u="sng" dirty="0" smtClean="0"/>
              <a:t>Expressions</a:t>
            </a:r>
          </a:p>
          <a:p>
            <a:r>
              <a:rPr lang="en-US" dirty="0"/>
              <a:t>If the radicals are not in simplified form, then they must be simplified before you can determine whether they can be combined.</a:t>
            </a:r>
          </a:p>
          <a:p>
            <a:r>
              <a:rPr lang="en-US" dirty="0"/>
              <a:t>Note: When adding or subtracting radicals, the index and radicand do not change.</a:t>
            </a:r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417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167255"/>
              </p:ext>
            </p:extLst>
          </p:nvPr>
        </p:nvGraphicFramePr>
        <p:xfrm>
          <a:off x="43942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1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b="1" dirty="0" smtClean="0"/>
                  <a:t>a</a:t>
                </a:r>
                <a:r>
                  <a:rPr lang="en-US" dirty="0" smtClean="0"/>
                  <a:t>.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+</m:t>
                    </m:r>
                    <m:r>
                      <a:rPr lang="en-US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b="0" i="0" smtClean="0">
                        <a:latin typeface="Cambria Math"/>
                      </a:rPr>
                      <m:t>=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5"/>
                <a:stretch>
                  <a:fillRect l="-1852" t="-1616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42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238005"/>
              </p:ext>
            </p:extLst>
          </p:nvPr>
        </p:nvGraphicFramePr>
        <p:xfrm>
          <a:off x="43942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/>
                  <a:t>Sample Problem 1</a:t>
                </a:r>
                <a:r>
                  <a:rPr lang="en-US" sz="2800" dirty="0"/>
                  <a:t>: Perform the indicated operations and simplify as completely as possible. Assume that all variables represent positive real numbers</a:t>
                </a:r>
                <a:r>
                  <a:rPr lang="en-US" sz="2800" dirty="0" smtClean="0"/>
                  <a:t>.</a:t>
                </a:r>
                <a:endParaRPr lang="en-US" dirty="0" smtClean="0"/>
              </a:p>
              <a:p>
                <a:pPr marL="514350" indent="-514350">
                  <a:buAutoNum type="alphaLcPeriod"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+</m:t>
                    </m:r>
                    <m:r>
                      <a:rPr lang="en-US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b="0" i="0" smtClean="0">
                        <a:latin typeface="Cambria Math"/>
                      </a:rPr>
                      <m:t>=</m:t>
                    </m:r>
                  </m:oMath>
                </a14:m>
                <a:endParaRPr lang="en-US" b="0" i="0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      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  <m:r>
                            <a:rPr lang="en-US" b="1" i="1">
                              <a:latin typeface="Cambria Math"/>
                            </a:rPr>
                            <m:t>+</m:t>
                          </m:r>
                          <m:r>
                            <a:rPr lang="en-US" b="1" i="1">
                              <a:latin typeface="Cambria Math"/>
                            </a:rPr>
                            <m:t>𝟑</m:t>
                          </m:r>
                          <m:r>
                            <a:rPr lang="en-US" b="1" i="1"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latin typeface="Cambria Math"/>
                            </a:rPr>
                            <m:t>𝟏</m:t>
                          </m:r>
                        </m:e>
                      </m:d>
                      <m:rad>
                        <m:radPr>
                          <m:degHide m:val="on"/>
                          <m:ctrlPr>
                            <a:rPr lang="en-US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/>
                            </a:rPr>
                            <m:t>𝟓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=</m:t>
                          </m:r>
                        </m:e>
                      </m:ra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      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ad>
                        <m:radPr>
                          <m:degHide m:val="on"/>
                          <m:ctrlPr>
                            <a:rPr lang="en-US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5"/>
                <a:stretch>
                  <a:fillRect l="-1481" t="-1616" r="-148" b="-15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516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895350"/>
                <a:ext cx="81534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1</a:t>
                </a:r>
                <a:r>
                  <a:rPr lang="en-US" sz="2800" dirty="0"/>
                  <a:t>: </a:t>
                </a:r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Perform </a:t>
                </a:r>
                <a:r>
                  <a:rPr lang="en-US" sz="2800" dirty="0"/>
                  <a:t>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b</a:t>
                </a:r>
                <a:r>
                  <a:rPr lang="en-US" sz="2400" dirty="0" smtClean="0"/>
                  <a:t>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𝟏𝟐𝟓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𝟖𝟎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895350"/>
                <a:ext cx="8153400" cy="4125565"/>
              </a:xfrm>
              <a:blipFill rotWithShape="1">
                <a:blip r:embed="rId2"/>
                <a:stretch>
                  <a:fillRect l="-1571" t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88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Operations with Radical Expressions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Sample Problem 1</a:t>
                </a:r>
                <a:r>
                  <a:rPr lang="en-US" sz="2800" dirty="0"/>
                  <a:t>: </a:t>
                </a:r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 smtClean="0"/>
                  <a:t>Perform </a:t>
                </a:r>
                <a:r>
                  <a:rPr lang="en-US" sz="2800" dirty="0"/>
                  <a:t>the indicated operations and simplify as completely as possible.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 smtClean="0"/>
                  <a:t>b</a:t>
                </a:r>
                <a:r>
                  <a:rPr lang="en-US" sz="2800" dirty="0" smtClean="0"/>
                  <a:t>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𝟏𝟐𝟓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𝟖𝟎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r>
                  <a:rPr lang="en-US" sz="2800" dirty="0" smtClean="0"/>
                  <a:t> 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𝟐𝟓</m:t>
                        </m:r>
                        <m:r>
                          <a:rPr lang="en-US" sz="2800" b="1" i="1">
                            <a:latin typeface="Cambria Math"/>
                          </a:rPr>
                          <m:t>∗</m:t>
                        </m:r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𝟏𝟔</m:t>
                        </m:r>
                        <m:r>
                          <a:rPr lang="en-US" sz="2800" b="1" i="1">
                            <a:latin typeface="Cambria Math"/>
                          </a:rPr>
                          <m:t>∗</m:t>
                        </m:r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𝟗</m:t>
                        </m:r>
                        <m:r>
                          <a:rPr lang="en-US" sz="2800" b="1" i="1">
                            <a:latin typeface="Cambria Math"/>
                          </a:rPr>
                          <m:t>∗</m:t>
                        </m:r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sz="2800" dirty="0" smtClean="0"/>
                  <a:t>=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𝟓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𝟏𝟐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dirty="0" smtClean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=−</m:t>
                      </m:r>
                      <m:r>
                        <a:rPr lang="en-US" sz="2800" b="1" i="1">
                          <a:latin typeface="Cambria Math"/>
                        </a:rPr>
                        <m:t>𝟒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2363" r="-2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391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2168</Words>
  <Application>Microsoft Office PowerPoint</Application>
  <PresentationFormat>On-screen Show (16:9)</PresentationFormat>
  <Paragraphs>161</Paragraphs>
  <Slides>35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Equation</vt:lpstr>
      <vt:lpstr>Operations with Radical Expressions</vt:lpstr>
      <vt:lpstr>Radical Expressions and Equations </vt:lpstr>
      <vt:lpstr>Radical Expressions and Equations 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  <vt:lpstr>Operations with Radical Expressions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Snezana Calovska</cp:lastModifiedBy>
  <cp:revision>146</cp:revision>
  <dcterms:created xsi:type="dcterms:W3CDTF">2016-12-20T05:05:08Z</dcterms:created>
  <dcterms:modified xsi:type="dcterms:W3CDTF">2017-03-12T23:49:30Z</dcterms:modified>
</cp:coreProperties>
</file>